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61" r:id="rId4"/>
    <p:sldId id="262" r:id="rId5"/>
    <p:sldId id="260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8F"/>
    <a:srgbClr val="FFCCCC"/>
    <a:srgbClr val="6600FF"/>
    <a:srgbClr val="FFFF99"/>
    <a:srgbClr val="D1FBA7"/>
    <a:srgbClr val="C9FA98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50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3E1E3-1946-4DE7-82FC-C8708CE2C7F8}" type="datetimeFigureOut">
              <a:rPr lang="en-US" smtClean="0"/>
              <a:t>11/04/2021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80DF4E-EA90-42A0-A20D-B94AB0574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55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229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3093A93-26E5-405F-83FD-2AF0AE42768F}" type="slidenum">
              <a:rPr lang="en-US" altLang="en-US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0FB70B8-74D3-4970-886D-40A6B1D7CE21}" type="slidenum">
              <a:rPr lang="en-US" altLang="zh-CN">
                <a:latin typeface="Arial" charset="0"/>
              </a:rPr>
              <a:pPr>
                <a:spcBef>
                  <a:spcPct val="0"/>
                </a:spcBef>
              </a:pPr>
              <a:t>8</a:t>
            </a:fld>
            <a:endParaRPr lang="en-US" altLang="zh-CN">
              <a:latin typeface="Arial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zh-CN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A431B474-BE54-4502-B575-4927CD3A059F}" type="slidenum">
              <a:rPr lang="en-US" altLang="zh-CN">
                <a:latin typeface="Arial" charset="0"/>
              </a:rPr>
              <a:pPr>
                <a:spcBef>
                  <a:spcPct val="0"/>
                </a:spcBef>
              </a:pPr>
              <a:t>9</a:t>
            </a:fld>
            <a:endParaRPr lang="en-US" altLang="zh-CN">
              <a:latin typeface="Arial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zh-CN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048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77CB8EF-D75F-4A80-8BEF-1DC62867CE8A}" type="slidenum">
              <a:rPr lang="en-US" altLang="en-US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248CC-EFFD-46C6-9493-6B0A28DDD913}" type="datetimeFigureOut">
              <a:rPr lang="en-US" smtClean="0"/>
              <a:t>11/04/2021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7292-90BA-4419-8BAD-A8F43E5F2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09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248CC-EFFD-46C6-9493-6B0A28DDD913}" type="datetimeFigureOut">
              <a:rPr lang="en-US" smtClean="0"/>
              <a:t>11/04/2021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7292-90BA-4419-8BAD-A8F43E5F2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70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248CC-EFFD-46C6-9493-6B0A28DDD913}" type="datetimeFigureOut">
              <a:rPr lang="en-US" smtClean="0"/>
              <a:t>11/04/2021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7292-90BA-4419-8BAD-A8F43E5F2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90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BF4E8-55E2-4063-94DB-B4DAC1D0F51A}" type="datetimeFigureOut">
              <a:rPr lang="en-US"/>
              <a:pPr>
                <a:defRPr/>
              </a:pPr>
              <a:t>11/04/2021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CE668C-374C-4BCB-91AB-2EDDF48226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697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248CC-EFFD-46C6-9493-6B0A28DDD913}" type="datetimeFigureOut">
              <a:rPr lang="en-US" smtClean="0"/>
              <a:t>11/04/2021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7292-90BA-4419-8BAD-A8F43E5F2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97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248CC-EFFD-46C6-9493-6B0A28DDD913}" type="datetimeFigureOut">
              <a:rPr lang="en-US" smtClean="0"/>
              <a:t>11/04/2021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7292-90BA-4419-8BAD-A8F43E5F2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48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248CC-EFFD-46C6-9493-6B0A28DDD913}" type="datetimeFigureOut">
              <a:rPr lang="en-US" smtClean="0"/>
              <a:t>11/04/2021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7292-90BA-4419-8BAD-A8F43E5F2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47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248CC-EFFD-46C6-9493-6B0A28DDD913}" type="datetimeFigureOut">
              <a:rPr lang="en-US" smtClean="0"/>
              <a:t>11/04/2021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7292-90BA-4419-8BAD-A8F43E5F2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34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248CC-EFFD-46C6-9493-6B0A28DDD913}" type="datetimeFigureOut">
              <a:rPr lang="en-US" smtClean="0"/>
              <a:t>11/04/2021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7292-90BA-4419-8BAD-A8F43E5F2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43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248CC-EFFD-46C6-9493-6B0A28DDD913}" type="datetimeFigureOut">
              <a:rPr lang="en-US" smtClean="0"/>
              <a:t>11/04/2021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7292-90BA-4419-8BAD-A8F43E5F2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31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248CC-EFFD-46C6-9493-6B0A28DDD913}" type="datetimeFigureOut">
              <a:rPr lang="en-US" smtClean="0"/>
              <a:t>11/04/2021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7292-90BA-4419-8BAD-A8F43E5F2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16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248CC-EFFD-46C6-9493-6B0A28DDD913}" type="datetimeFigureOut">
              <a:rPr lang="en-US" smtClean="0"/>
              <a:t>11/04/2021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7292-90BA-4419-8BAD-A8F43E5F2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77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248CC-EFFD-46C6-9493-6B0A28DDD913}" type="datetimeFigureOut">
              <a:rPr lang="en-US" smtClean="0"/>
              <a:t>11/04/2021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B7292-90BA-4419-8BAD-A8F43E5F2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7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9.wav"/><Relationship Id="rId7" Type="http://schemas.openxmlformats.org/officeDocument/2006/relationships/image" Target="../media/image2.png"/><Relationship Id="rId2" Type="http://schemas.microsoft.com/office/2007/relationships/media" Target="../media/media9.wav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7" Type="http://schemas.openxmlformats.org/officeDocument/2006/relationships/image" Target="../media/image4.png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4.png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4.png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4.png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5.wav"/><Relationship Id="rId7" Type="http://schemas.openxmlformats.org/officeDocument/2006/relationships/image" Target="../media/image2.png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6.wav"/><Relationship Id="rId7" Type="http://schemas.openxmlformats.org/officeDocument/2006/relationships/image" Target="../media/image6.png"/><Relationship Id="rId2" Type="http://schemas.microsoft.com/office/2007/relationships/media" Target="../media/media6.wav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wav"/><Relationship Id="rId7" Type="http://schemas.openxmlformats.org/officeDocument/2006/relationships/image" Target="../media/image6.png"/><Relationship Id="rId2" Type="http://schemas.microsoft.com/office/2007/relationships/media" Target="../media/media7.wav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.wav"/><Relationship Id="rId7" Type="http://schemas.openxmlformats.org/officeDocument/2006/relationships/image" Target="../media/image2.png"/><Relationship Id="rId2" Type="http://schemas.microsoft.com/office/2007/relationships/media" Target="../media/media8.wav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/>
          <p:nvPr/>
        </p:nvSpPr>
        <p:spPr>
          <a:xfrm>
            <a:off x="1944688" y="91018"/>
            <a:ext cx="5313362" cy="13335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263900" y="1066800"/>
            <a:ext cx="26749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Content Placeholder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075" y="25400"/>
            <a:ext cx="82232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7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184"/>
    </mc:Choice>
    <mc:Fallback xmlns="">
      <p:transition advClick="0" advTm="818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2" cy="6858000"/>
          </a:xfrm>
          <a:prstGeom prst="rect">
            <a:avLst/>
          </a:prstGeom>
        </p:spPr>
      </p:pic>
      <p:sp>
        <p:nvSpPr>
          <p:cNvPr id="19460" name="TextBox 8"/>
          <p:cNvSpPr txBox="1">
            <a:spLocks noChangeArrowheads="1"/>
          </p:cNvSpPr>
          <p:nvPr/>
        </p:nvSpPr>
        <p:spPr bwMode="auto">
          <a:xfrm>
            <a:off x="1295401" y="914400"/>
            <a:ext cx="70897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Wingdings" pitchFamily="2" charset="2"/>
              </a:rPr>
              <a:t> </a:t>
            </a:r>
            <a:r>
              <a:rPr lang="en-US" altLang="en-US" sz="3600">
                <a:latin typeface="Times New Roman" pitchFamily="18" charset="0"/>
                <a:ea typeface="SimSun" pitchFamily="2" charset="-122"/>
                <a:cs typeface="Times New Roman" pitchFamily="18" charset="0"/>
                <a:sym typeface="Wingdings" pitchFamily="2" charset="2"/>
              </a:rPr>
              <a:t>Đề-ca-mét là đơn vị đo độ dài. </a:t>
            </a:r>
            <a:endParaRPr lang="en-US" altLang="en-US" sz="360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9461" name="TextBox 9"/>
          <p:cNvSpPr txBox="1">
            <a:spLocks noChangeArrowheads="1"/>
          </p:cNvSpPr>
          <p:nvPr/>
        </p:nvSpPr>
        <p:spPr bwMode="auto">
          <a:xfrm>
            <a:off x="1993901" y="1562100"/>
            <a:ext cx="5019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Đề-ca-mét viết tắt là </a:t>
            </a:r>
            <a:r>
              <a:rPr lang="en-US" altLang="en-US" sz="360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dam.</a:t>
            </a:r>
          </a:p>
        </p:txBody>
      </p:sp>
      <p:sp>
        <p:nvSpPr>
          <p:cNvPr id="19462" name="TextBox 15"/>
          <p:cNvSpPr txBox="1">
            <a:spLocks noChangeArrowheads="1"/>
          </p:cNvSpPr>
          <p:nvPr/>
        </p:nvSpPr>
        <p:spPr bwMode="auto">
          <a:xfrm>
            <a:off x="2936876" y="2209800"/>
            <a:ext cx="2847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 dam = 10 m</a:t>
            </a:r>
          </a:p>
        </p:txBody>
      </p:sp>
      <p:sp>
        <p:nvSpPr>
          <p:cNvPr id="19463" name="TextBox 19"/>
          <p:cNvSpPr txBox="1">
            <a:spLocks noChangeArrowheads="1"/>
          </p:cNvSpPr>
          <p:nvPr/>
        </p:nvSpPr>
        <p:spPr bwMode="auto">
          <a:xfrm>
            <a:off x="1116013" y="2924529"/>
            <a:ext cx="67167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Wingdings" pitchFamily="2" charset="2"/>
              </a:rPr>
              <a:t> </a:t>
            </a:r>
            <a:r>
              <a:rPr lang="en-US" altLang="en-US" sz="3600">
                <a:latin typeface="Times New Roman" pitchFamily="18" charset="0"/>
                <a:ea typeface="SimSun" pitchFamily="2" charset="-122"/>
                <a:cs typeface="Times New Roman" pitchFamily="18" charset="0"/>
                <a:sym typeface="Wingdings" pitchFamily="2" charset="2"/>
              </a:rPr>
              <a:t>Héc-tô-mét là đơn vị đo độ dài. </a:t>
            </a:r>
            <a:endParaRPr lang="en-US" altLang="en-US" sz="360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9464" name="TextBox 20"/>
          <p:cNvSpPr txBox="1">
            <a:spLocks noChangeArrowheads="1"/>
          </p:cNvSpPr>
          <p:nvPr/>
        </p:nvSpPr>
        <p:spPr bwMode="auto">
          <a:xfrm>
            <a:off x="1993901" y="3575286"/>
            <a:ext cx="51546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Héc-tô-mét viết tắt là </a:t>
            </a:r>
            <a:r>
              <a:rPr lang="en-US" altLang="en-US" sz="360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hm.</a:t>
            </a:r>
          </a:p>
        </p:txBody>
      </p:sp>
      <p:sp>
        <p:nvSpPr>
          <p:cNvPr id="19465" name="TextBox 21"/>
          <p:cNvSpPr txBox="1">
            <a:spLocks noChangeArrowheads="1"/>
          </p:cNvSpPr>
          <p:nvPr/>
        </p:nvSpPr>
        <p:spPr bwMode="auto">
          <a:xfrm>
            <a:off x="2847976" y="4226043"/>
            <a:ext cx="30257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 hm = 100 m</a:t>
            </a:r>
          </a:p>
        </p:txBody>
      </p:sp>
      <p:sp>
        <p:nvSpPr>
          <p:cNvPr id="19466" name="TextBox 22"/>
          <p:cNvSpPr txBox="1">
            <a:spLocks noChangeArrowheads="1"/>
          </p:cNvSpPr>
          <p:nvPr/>
        </p:nvSpPr>
        <p:spPr bwMode="auto">
          <a:xfrm>
            <a:off x="2430463" y="4876800"/>
            <a:ext cx="40878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 hm = 10 dam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349127" y="177225"/>
            <a:ext cx="4445746" cy="58477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KIẾN THỨC CẦN NHỚ</a:t>
            </a:r>
            <a:endParaRPr lang="en-US" altLang="en-US" sz="28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Content Placeholder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075" y="101600"/>
            <a:ext cx="822325" cy="8128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28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89"/>
    </mc:Choice>
    <mc:Fallback xmlns="">
      <p:transition spd="slow" advTm="33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460" grpId="0"/>
      <p:bldP spid="19461" grpId="0"/>
      <p:bldP spid="19462" grpId="0"/>
      <p:bldP spid="19463" grpId="0"/>
      <p:bldP spid="19464" grpId="0"/>
      <p:bldP spid="19465" grpId="0"/>
      <p:bldP spid="19466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506" name="TextBox 3"/>
          <p:cNvSpPr txBox="1">
            <a:spLocks noChangeArrowheads="1"/>
          </p:cNvSpPr>
          <p:nvPr/>
        </p:nvSpPr>
        <p:spPr bwMode="auto">
          <a:xfrm>
            <a:off x="2895600" y="2743200"/>
            <a:ext cx="2895600" cy="74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6" tIns="34289" rIns="68576" bIns="34289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Snap ITC" pitchFamily="82" charset="0"/>
                <a:cs typeface="Times New Roman" pitchFamily="18" charset="0"/>
                <a:sym typeface="Wingdings" pitchFamily="2" charset="2"/>
              </a:rPr>
              <a:t>Dặn dò</a:t>
            </a:r>
            <a:endParaRPr lang="en-US" altLang="en-US" sz="4400" b="1">
              <a:solidFill>
                <a:srgbClr val="002060"/>
              </a:solidFill>
              <a:latin typeface="Snap ITC" pitchFamily="82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3655384"/>
            <a:ext cx="8208290" cy="2593016"/>
          </a:xfrm>
          <a:prstGeom prst="rect">
            <a:avLst/>
          </a:prstGeom>
        </p:spPr>
        <p:txBody>
          <a:bodyPr wrap="square" lIns="68576" tIns="34289" rIns="68576" bIns="34289">
            <a:spAutoFit/>
          </a:bodyPr>
          <a:lstStyle>
            <a:lvl1pPr>
              <a:defRPr sz="240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defRPr>
            </a:lvl9pPr>
          </a:lstStyle>
          <a:p>
            <a:pPr marL="465138" indent="-465138" algn="just" defTabSz="685749">
              <a:lnSpc>
                <a:spcPct val="120000"/>
              </a:lnSpc>
              <a:spcBef>
                <a:spcPct val="50000"/>
              </a:spcBef>
              <a:buFont typeface="Wingdings" panose="05000000000000000000" pitchFamily="2" charset="2"/>
              <a:buChar char="¶"/>
              <a:defRPr/>
            </a:pPr>
            <a:r>
              <a:rPr lang="en-US" altLang="en-US" sz="4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Ôn </a:t>
            </a:r>
            <a:r>
              <a:rPr lang="en-US" alt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kĩ</a:t>
            </a:r>
            <a:r>
              <a:rPr lang="en-US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mối</a:t>
            </a:r>
            <a:r>
              <a:rPr lang="en-US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quan</a:t>
            </a:r>
            <a:r>
              <a:rPr lang="en-US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hệ</a:t>
            </a:r>
            <a:r>
              <a:rPr lang="en-US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giữa</a:t>
            </a:r>
            <a:r>
              <a:rPr lang="en-US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các</a:t>
            </a:r>
            <a:r>
              <a:rPr lang="en-US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đơn</a:t>
            </a:r>
            <a:r>
              <a:rPr lang="en-US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vị</a:t>
            </a:r>
            <a:r>
              <a:rPr lang="en-US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đo</a:t>
            </a:r>
            <a:r>
              <a:rPr lang="en-US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độ</a:t>
            </a:r>
            <a:r>
              <a:rPr lang="en-US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dài</a:t>
            </a:r>
            <a:r>
              <a:rPr lang="en-US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đã</a:t>
            </a:r>
            <a:r>
              <a:rPr lang="en-US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học</a:t>
            </a:r>
            <a:r>
              <a:rPr lang="en-US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.</a:t>
            </a:r>
          </a:p>
          <a:p>
            <a:pPr algn="just" defTabSz="685749">
              <a:lnSpc>
                <a:spcPct val="120000"/>
              </a:lnSpc>
              <a:spcBef>
                <a:spcPct val="50000"/>
              </a:spcBef>
              <a:buFont typeface="Wingdings" panose="05000000000000000000" pitchFamily="2" charset="2"/>
              <a:buChar char="¶"/>
              <a:defRPr/>
            </a:pPr>
            <a:r>
              <a:rPr lang="en-US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 </a:t>
            </a:r>
            <a:r>
              <a:rPr lang="en-US" altLang="en-US" sz="4000" b="1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Chuẩn</a:t>
            </a:r>
            <a:r>
              <a:rPr lang="en-US" alt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 </a:t>
            </a:r>
            <a:r>
              <a:rPr lang="en-US" altLang="en-US" sz="4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bị: Bảng </a:t>
            </a:r>
            <a:r>
              <a:rPr lang="en-US" alt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đơn</a:t>
            </a:r>
            <a:r>
              <a:rPr lang="en-US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vị</a:t>
            </a:r>
            <a:r>
              <a:rPr lang="en-US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đo</a:t>
            </a:r>
            <a:r>
              <a:rPr lang="en-US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 </a:t>
            </a:r>
            <a:r>
              <a:rPr lang="en-US" altLang="en-US" sz="4000" b="1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độ</a:t>
            </a:r>
            <a:r>
              <a:rPr lang="en-US" alt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 </a:t>
            </a:r>
            <a:r>
              <a:rPr lang="en-US" altLang="en-US" sz="4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dài.</a:t>
            </a:r>
            <a:endParaRPr lang="en-US" alt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Angsana New" panose="02020603050405020304" pitchFamily="18" charset="-34"/>
            </a:endParaRPr>
          </a:p>
        </p:txBody>
      </p:sp>
      <p:pic>
        <p:nvPicPr>
          <p:cNvPr id="7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76200"/>
            <a:ext cx="822325" cy="812800"/>
          </a:xfr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426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62"/>
    </mc:Choice>
    <mc:Fallback xmlns="">
      <p:transition spd="slow" advTm="29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506" grpId="0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/>
          <p:nvPr/>
        </p:nvSpPr>
        <p:spPr>
          <a:xfrm>
            <a:off x="2030416" y="2597152"/>
            <a:ext cx="5337175" cy="3445933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en-US" sz="2625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0" name="Title 1"/>
          <p:cNvSpPr>
            <a:spLocks noGrp="1" noChangeArrowheads="1"/>
          </p:cNvSpPr>
          <p:nvPr>
            <p:ph type="title"/>
          </p:nvPr>
        </p:nvSpPr>
        <p:spPr>
          <a:xfrm>
            <a:off x="1143000" y="480486"/>
            <a:ext cx="7162800" cy="1729316"/>
          </a:xfrm>
        </p:spPr>
        <p:txBody>
          <a:bodyPr/>
          <a:lstStyle/>
          <a:p>
            <a:r>
              <a:rPr lang="en-US" altLang="en-US" sz="32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 hãy chọn biểu tượng thể hiện mức độ yêu thích bài học của em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314453" y="2821519"/>
            <a:ext cx="2219325" cy="3076070"/>
            <a:chOff x="1314451" y="2821518"/>
            <a:chExt cx="2219325" cy="3076069"/>
          </a:xfrm>
        </p:grpSpPr>
        <p:pic>
          <p:nvPicPr>
            <p:cNvPr id="14342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4451" y="2821518"/>
              <a:ext cx="2219325" cy="2846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1346994" y="5482089"/>
              <a:ext cx="2154238" cy="415498"/>
              <a:chOff x="1371600" y="5482089"/>
              <a:chExt cx="2154238" cy="415498"/>
            </a:xfrm>
          </p:grpSpPr>
          <p:sp>
            <p:nvSpPr>
              <p:cNvPr id="14352" name="Rectangle 10"/>
              <p:cNvSpPr>
                <a:spLocks noChangeArrowheads="1"/>
              </p:cNvSpPr>
              <p:nvPr/>
            </p:nvSpPr>
            <p:spPr bwMode="auto">
              <a:xfrm>
                <a:off x="1770144" y="5482089"/>
                <a:ext cx="1755694" cy="415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tabLst>
                    <a:tab pos="628650" algn="l"/>
                  </a:tabLs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tabLst>
                    <a:tab pos="628650" algn="l"/>
                  </a:tabLst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tabLst>
                    <a:tab pos="6286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tabLst>
                    <a:tab pos="628650" algn="l"/>
                  </a:tabLs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tabLst>
                    <a:tab pos="628650" algn="l"/>
                  </a:tabLs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628650" algn="l"/>
                  </a:tabLs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628650" algn="l"/>
                  </a:tabLs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628650" algn="l"/>
                  </a:tabLs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628650" algn="l"/>
                  </a:tabLs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just" eaLnBrk="1" hangingPunct="1">
                  <a:spcBef>
                    <a:spcPts val="450"/>
                  </a:spcBef>
                  <a:spcAft>
                    <a:spcPts val="450"/>
                  </a:spcAft>
                  <a:buFontTx/>
                  <a:buNone/>
                </a:pPr>
                <a:r>
                  <a:rPr lang="en-US" altLang="en-US" sz="21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Rất hài lòng </a:t>
                </a:r>
              </a:p>
            </p:txBody>
          </p:sp>
          <p:sp>
            <p:nvSpPr>
              <p:cNvPr id="14353" name="TextBox 11"/>
              <p:cNvSpPr txBox="1">
                <a:spLocks noChangeArrowheads="1"/>
              </p:cNvSpPr>
              <p:nvPr/>
            </p:nvSpPr>
            <p:spPr bwMode="auto">
              <a:xfrm>
                <a:off x="1371600" y="5505172"/>
                <a:ext cx="365760" cy="36933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rebuchet MS" pitchFamily="34" charset="0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3717925" y="2813052"/>
            <a:ext cx="1976438" cy="3050670"/>
            <a:chOff x="3717925" y="2813051"/>
            <a:chExt cx="1976438" cy="3050669"/>
          </a:xfrm>
        </p:grpSpPr>
        <p:pic>
          <p:nvPicPr>
            <p:cNvPr id="14343" name="Picture 2" descr="C:\Users\Admin\Desktop\mat-vui-icon.png.crdownloa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304"/>
            <a:stretch>
              <a:fillRect/>
            </a:stretch>
          </p:blipFill>
          <p:spPr bwMode="auto">
            <a:xfrm>
              <a:off x="3717925" y="2813051"/>
              <a:ext cx="1976438" cy="2461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3847307" y="5448222"/>
              <a:ext cx="1717675" cy="415498"/>
              <a:chOff x="3810000" y="5448222"/>
              <a:chExt cx="1717675" cy="415498"/>
            </a:xfrm>
          </p:grpSpPr>
          <p:sp>
            <p:nvSpPr>
              <p:cNvPr id="14350" name="Rectangle 10"/>
              <p:cNvSpPr>
                <a:spLocks noChangeArrowheads="1"/>
              </p:cNvSpPr>
              <p:nvPr/>
            </p:nvSpPr>
            <p:spPr bwMode="auto">
              <a:xfrm>
                <a:off x="4217078" y="5448222"/>
                <a:ext cx="1310597" cy="415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tabLst>
                    <a:tab pos="628650" algn="l"/>
                  </a:tabLs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tabLst>
                    <a:tab pos="628650" algn="l"/>
                  </a:tabLst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tabLst>
                    <a:tab pos="6286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tabLst>
                    <a:tab pos="628650" algn="l"/>
                  </a:tabLs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tabLst>
                    <a:tab pos="628650" algn="l"/>
                  </a:tabLs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628650" algn="l"/>
                  </a:tabLs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628650" algn="l"/>
                  </a:tabLs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628650" algn="l"/>
                  </a:tabLs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628650" algn="l"/>
                  </a:tabLs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just" eaLnBrk="1" hangingPunct="1">
                  <a:spcBef>
                    <a:spcPts val="450"/>
                  </a:spcBef>
                  <a:spcAft>
                    <a:spcPts val="450"/>
                  </a:spcAft>
                  <a:buFontTx/>
                  <a:buNone/>
                </a:pPr>
                <a:r>
                  <a:rPr lang="en-US" altLang="en-US" sz="21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Hài lòng </a:t>
                </a:r>
              </a:p>
            </p:txBody>
          </p:sp>
          <p:sp>
            <p:nvSpPr>
              <p:cNvPr id="14351" name="TextBox 11"/>
              <p:cNvSpPr txBox="1">
                <a:spLocks noChangeArrowheads="1"/>
              </p:cNvSpPr>
              <p:nvPr/>
            </p:nvSpPr>
            <p:spPr bwMode="auto">
              <a:xfrm>
                <a:off x="3810000" y="5471305"/>
                <a:ext cx="365760" cy="36933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rebuchet MS" pitchFamily="34" charset="0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5719762" y="2747435"/>
            <a:ext cx="2427288" cy="3109822"/>
            <a:chOff x="5719762" y="2747434"/>
            <a:chExt cx="2427288" cy="3109821"/>
          </a:xfrm>
        </p:grpSpPr>
        <p:pic>
          <p:nvPicPr>
            <p:cNvPr id="14341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9762" y="2747434"/>
              <a:ext cx="2427288" cy="2577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5755481" y="5441757"/>
              <a:ext cx="2355850" cy="415498"/>
              <a:chOff x="5791200" y="5441757"/>
              <a:chExt cx="2355850" cy="415498"/>
            </a:xfrm>
          </p:grpSpPr>
          <p:sp>
            <p:nvSpPr>
              <p:cNvPr id="14348" name="Rectangle 10"/>
              <p:cNvSpPr>
                <a:spLocks noChangeArrowheads="1"/>
              </p:cNvSpPr>
              <p:nvPr/>
            </p:nvSpPr>
            <p:spPr bwMode="auto">
              <a:xfrm>
                <a:off x="6198454" y="5441757"/>
                <a:ext cx="1948596" cy="415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tabLst>
                    <a:tab pos="628650" algn="l"/>
                  </a:tabLs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tabLst>
                    <a:tab pos="628650" algn="l"/>
                  </a:tabLst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tabLst>
                    <a:tab pos="62865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tabLst>
                    <a:tab pos="628650" algn="l"/>
                  </a:tabLs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tabLst>
                    <a:tab pos="628650" algn="l"/>
                  </a:tabLs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628650" algn="l"/>
                  </a:tabLs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628650" algn="l"/>
                  </a:tabLs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628650" algn="l"/>
                  </a:tabLs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628650" algn="l"/>
                  </a:tabLs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just" eaLnBrk="1" hangingPunct="1">
                  <a:spcBef>
                    <a:spcPts val="450"/>
                  </a:spcBef>
                  <a:spcAft>
                    <a:spcPts val="450"/>
                  </a:spcAft>
                  <a:buFontTx/>
                  <a:buNone/>
                </a:pPr>
                <a:r>
                  <a:rPr lang="en-US" altLang="en-US" sz="21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Chưa hài lòng </a:t>
                </a:r>
              </a:p>
            </p:txBody>
          </p:sp>
          <p:sp>
            <p:nvSpPr>
              <p:cNvPr id="14349" name="TextBox 11"/>
              <p:cNvSpPr txBox="1">
                <a:spLocks noChangeArrowheads="1"/>
              </p:cNvSpPr>
              <p:nvPr/>
            </p:nvSpPr>
            <p:spPr bwMode="auto">
              <a:xfrm>
                <a:off x="5791200" y="5464840"/>
                <a:ext cx="365760" cy="36933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rebuchet MS" pitchFamily="34" charset="0"/>
                </a:endParaRPr>
              </a:p>
            </p:txBody>
          </p:sp>
        </p:grpSp>
      </p:grpSp>
      <p:pic>
        <p:nvPicPr>
          <p:cNvPr id="18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075" y="101600"/>
            <a:ext cx="822325" cy="812800"/>
          </a:xfrm>
        </p:spPr>
      </p:pic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89"/>
    </mc:Choice>
    <mc:Fallback xmlns="">
      <p:transition spd="slow" advTm="50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itle 1"/>
          <p:cNvSpPr txBox="1"/>
          <p:nvPr/>
        </p:nvSpPr>
        <p:spPr>
          <a:xfrm>
            <a:off x="2058989" y="2175934"/>
            <a:ext cx="5026025" cy="13335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sz="262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CÁM ƠN</a:t>
            </a:r>
          </a:p>
        </p:txBody>
      </p:sp>
      <p:sp>
        <p:nvSpPr>
          <p:cNvPr id="8" name="Title 1"/>
          <p:cNvSpPr txBox="1"/>
          <p:nvPr/>
        </p:nvSpPr>
        <p:spPr>
          <a:xfrm>
            <a:off x="1143000" y="4663018"/>
            <a:ext cx="6858000" cy="13335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sz="26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website </a:t>
            </a:r>
            <a:r>
              <a:rPr lang="en-US" sz="26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6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6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2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https://thnguyenthiq3.hcm.edu</a:t>
            </a:r>
            <a:r>
              <a:rPr lang="en-US" sz="2625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.vn</a:t>
            </a:r>
            <a:endParaRPr lang="en-US" sz="2625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1657351" y="296334"/>
            <a:ext cx="6094413" cy="13335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sz="26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262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THI</a:t>
            </a:r>
          </a:p>
        </p:txBody>
      </p:sp>
      <p:sp>
        <p:nvSpPr>
          <p:cNvPr id="15" name="Title 1"/>
          <p:cNvSpPr txBox="1"/>
          <p:nvPr/>
        </p:nvSpPr>
        <p:spPr>
          <a:xfrm>
            <a:off x="1674814" y="3854451"/>
            <a:ext cx="5868987" cy="599016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9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334"/>
            <a:ext cx="10414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3486150" y="1371600"/>
            <a:ext cx="26749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986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/>
          <p:nvPr/>
        </p:nvSpPr>
        <p:spPr>
          <a:xfrm>
            <a:off x="1963738" y="76201"/>
            <a:ext cx="5294312" cy="13335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THI</a:t>
            </a:r>
          </a:p>
        </p:txBody>
      </p:sp>
      <p:sp>
        <p:nvSpPr>
          <p:cNvPr id="6" name="Title 1"/>
          <p:cNvSpPr txBox="1"/>
          <p:nvPr/>
        </p:nvSpPr>
        <p:spPr>
          <a:xfrm>
            <a:off x="1143000" y="2518834"/>
            <a:ext cx="6858000" cy="1820333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</a:p>
        </p:txBody>
      </p:sp>
      <p:pic>
        <p:nvPicPr>
          <p:cNvPr id="5125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88" y="76200"/>
            <a:ext cx="1200150" cy="1483784"/>
          </a:xfrm>
        </p:spPr>
      </p:pic>
      <p:cxnSp>
        <p:nvCxnSpPr>
          <p:cNvPr id="12" name="Straight Connector 11"/>
          <p:cNvCxnSpPr>
            <a:cxnSpLocks/>
          </p:cNvCxnSpPr>
          <p:nvPr/>
        </p:nvCxnSpPr>
        <p:spPr>
          <a:xfrm>
            <a:off x="3371850" y="1066800"/>
            <a:ext cx="25717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1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463">
        <p:circle/>
      </p:transition>
    </mc:Choice>
    <mc:Fallback xmlns="">
      <p:transition spd="slow" advTm="946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2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030414" y="2597151"/>
            <a:ext cx="5337175" cy="3445933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en-US" sz="2625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66963" y="2362201"/>
            <a:ext cx="2343150" cy="666751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  <a:defRPr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066801" y="605137"/>
            <a:ext cx="68738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Thứ      </a:t>
            </a:r>
            <a:r>
              <a:rPr lang="en-US" alt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ngày     tháng     năm 2021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143000" y="1671935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900"/>
              </a:spcBef>
              <a:buFontTx/>
              <a:buNone/>
            </a:pPr>
            <a:r>
              <a:rPr lang="en-US" alt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- CA - MÉT. HÉC - TÔ - MÉT</a:t>
            </a:r>
            <a:endParaRPr lang="en-US" alt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Content Placeholder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78" y="76200"/>
            <a:ext cx="822325" cy="812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5600" y="34290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470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1"/>
    </mc:Choice>
    <mc:Fallback xmlns="">
      <p:transition spd="slow" advTm="10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2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030414" y="2597151"/>
            <a:ext cx="5337175" cy="3445933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en-US" sz="2625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66963" y="2362201"/>
            <a:ext cx="2343150" cy="666751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  <a:defRPr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7" name="Rectangle 6"/>
          <p:cNvSpPr>
            <a:spLocks noChangeArrowheads="1"/>
          </p:cNvSpPr>
          <p:nvPr/>
        </p:nvSpPr>
        <p:spPr bwMode="auto">
          <a:xfrm>
            <a:off x="3102769" y="725269"/>
            <a:ext cx="29384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</a:rPr>
              <a:t>MỤC TIÊU</a:t>
            </a:r>
          </a:p>
        </p:txBody>
      </p:sp>
      <p:pic>
        <p:nvPicPr>
          <p:cNvPr id="11" name="Content Placeholder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78" y="76200"/>
            <a:ext cx="822325" cy="812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9599" y="1752600"/>
            <a:ext cx="7924801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Biết tên gọi, kí hiệu của đề-ca-mét, héc-tô-mét.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Biết quan hệ giữa héc-tô-mét và đề-ca-mét.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Biết đổi từ đề-ca-mét, héc-tô-mét ra mét.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473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06"/>
    </mc:Choice>
    <mc:Fallback xmlns="">
      <p:transition spd="slow" advTm="28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2" cy="68580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136523"/>
              </p:ext>
            </p:extLst>
          </p:nvPr>
        </p:nvGraphicFramePr>
        <p:xfrm>
          <a:off x="2444817" y="1642183"/>
          <a:ext cx="4206240" cy="3474720"/>
        </p:xfrm>
        <a:graphic>
          <a:graphicData uri="http://schemas.openxmlformats.org/drawingml/2006/table">
            <a:tbl>
              <a:tblPr firstRow="1" bandRow="1"/>
              <a:tblGrid>
                <a:gridCol w="2103120"/>
                <a:gridCol w="21031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200" b="1" baseline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vị đo</a:t>
                      </a:r>
                      <a:endParaRPr lang="en-US" sz="32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3200" b="1" baseline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hiệu</a:t>
                      </a:r>
                      <a:endParaRPr lang="en-US" sz="32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Cloud 2"/>
          <p:cNvSpPr/>
          <p:nvPr/>
        </p:nvSpPr>
        <p:spPr bwMode="auto">
          <a:xfrm>
            <a:off x="940339" y="555356"/>
            <a:ext cx="7263323" cy="2111644"/>
          </a:xfrm>
          <a:prstGeom prst="cloud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>
              <a:spcBef>
                <a:spcPts val="1200"/>
              </a:spcBef>
              <a:defRPr/>
            </a:pPr>
            <a:r>
              <a:rPr lang="en-US" sz="4000" smtClean="0">
                <a:solidFill>
                  <a:srgbClr val="009900"/>
                </a:solidFill>
                <a:latin typeface="Times New Roman" panose="02020603050405020304" pitchFamily="18" charset="0"/>
                <a:ea typeface="Angsana New" panose="02020603050405020304" pitchFamily="18" charset="-34"/>
                <a:cs typeface="Times New Roman" panose="02020603050405020304" pitchFamily="18" charset="0"/>
              </a:rPr>
              <a:t>Hãy kể tên các đơn vị  đo độ dài đã học?</a:t>
            </a:r>
            <a:endParaRPr lang="en-US" sz="4000" dirty="0">
              <a:solidFill>
                <a:srgbClr val="009900"/>
              </a:solidFill>
              <a:latin typeface="Times New Roman" panose="02020603050405020304" pitchFamily="18" charset="0"/>
              <a:ea typeface="Angsana New" panose="02020603050405020304" pitchFamily="18" charset="-34"/>
              <a:cs typeface="Times New Roman" panose="02020603050405020304" pitchFamily="18" charset="0"/>
            </a:endParaRPr>
          </a:p>
        </p:txBody>
      </p:sp>
      <p:pic>
        <p:nvPicPr>
          <p:cNvPr id="7" name="Content Placeholder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075" y="101600"/>
            <a:ext cx="822325" cy="812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21958" y="2392977"/>
            <a:ext cx="2194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Mi-li-mét</a:t>
            </a:r>
            <a:endParaRPr lang="en-US" sz="280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6097" y="2362200"/>
            <a:ext cx="1005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mm</a:t>
            </a:r>
            <a:endParaRPr lang="en-US" sz="32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9227" y="2983195"/>
            <a:ext cx="2100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endParaRPr lang="en-US" sz="280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66097" y="2932049"/>
            <a:ext cx="1005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cm</a:t>
            </a:r>
            <a:endParaRPr lang="en-US" sz="32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50888" y="3550658"/>
            <a:ext cx="2136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Đề-xi-mét</a:t>
            </a:r>
            <a:endParaRPr lang="en-US" sz="280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66097" y="3530025"/>
            <a:ext cx="1005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dm</a:t>
            </a:r>
            <a:endParaRPr lang="en-US" sz="32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35302" y="4120970"/>
            <a:ext cx="2136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endParaRPr lang="en-US" sz="280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6097" y="4114800"/>
            <a:ext cx="1005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m</a:t>
            </a:r>
            <a:endParaRPr lang="en-US" sz="32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50888" y="4703802"/>
            <a:ext cx="2136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Ki-lô-mét</a:t>
            </a:r>
            <a:endParaRPr lang="en-US" sz="280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66097" y="4673025"/>
            <a:ext cx="1005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km</a:t>
            </a:r>
            <a:endParaRPr lang="en-US" sz="36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509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16"/>
    </mc:Choice>
    <mc:Fallback xmlns="">
      <p:transition spd="slow" advTm="91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14" grpId="0"/>
      <p:bldP spid="16" grpId="0"/>
      <p:bldP spid="17" grpId="0"/>
      <p:bldP spid="18" grpId="0"/>
      <p:bldP spid="19" grpId="0"/>
      <p:bldP spid="12" grpId="0"/>
      <p:bldP spid="13" grpId="0"/>
      <p:bldP spid="15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2" cy="6858000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444625" y="709257"/>
            <a:ext cx="70897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Wingdings" pitchFamily="2" charset="2"/>
              </a:rPr>
              <a:t> </a:t>
            </a:r>
            <a:r>
              <a:rPr lang="en-US" altLang="en-US" sz="3600">
                <a:latin typeface="Times New Roman" pitchFamily="18" charset="0"/>
                <a:ea typeface="SimSun" pitchFamily="2" charset="-122"/>
                <a:cs typeface="Times New Roman" pitchFamily="18" charset="0"/>
                <a:sym typeface="Wingdings" pitchFamily="2" charset="2"/>
              </a:rPr>
              <a:t>Đề-ca-mét là đơn vị đo độ dài. </a:t>
            </a:r>
            <a:endParaRPr lang="en-US" altLang="en-US" sz="360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236787" y="1295400"/>
            <a:ext cx="5019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Đề-ca-mét viết tắt là </a:t>
            </a:r>
            <a:r>
              <a:rPr lang="en-US" altLang="en-US" sz="360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dam.</a:t>
            </a:r>
            <a:endParaRPr lang="en-US" altLang="en-US" sz="360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236787" y="1969472"/>
            <a:ext cx="47116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Đề-xi-mét viết tắt </a:t>
            </a:r>
            <a:r>
              <a:rPr lang="en-US" altLang="en-US" sz="360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là </a:t>
            </a:r>
            <a:r>
              <a:rPr lang="en-US" altLang="en-US" sz="360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dm.</a:t>
            </a:r>
            <a:endParaRPr lang="en-US" altLang="en-US" sz="3600">
              <a:solidFill>
                <a:srgbClr val="FF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129111" y="1969472"/>
            <a:ext cx="2847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 dam = 10 m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444625" y="2971800"/>
            <a:ext cx="65627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Wingdings" pitchFamily="2" charset="2"/>
              </a:rPr>
              <a:t> </a:t>
            </a:r>
            <a:r>
              <a:rPr lang="en-US" altLang="en-US" sz="3600" smtClean="0">
                <a:latin typeface="Times New Roman" pitchFamily="18" charset="0"/>
                <a:ea typeface="SimSun" pitchFamily="2" charset="-122"/>
                <a:cs typeface="Times New Roman" pitchFamily="18" charset="0"/>
                <a:sym typeface="Wingdings" pitchFamily="2" charset="2"/>
              </a:rPr>
              <a:t>Héc-tô-mét là đơn vị đo độ dài. </a:t>
            </a:r>
            <a:endParaRPr lang="en-US" altLang="en-US" sz="360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236787" y="3581400"/>
            <a:ext cx="51546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Héc-tô-mét viết tắt là </a:t>
            </a:r>
            <a:r>
              <a:rPr lang="en-US" altLang="en-US" sz="360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hm.</a:t>
            </a:r>
            <a:endParaRPr lang="en-US" altLang="en-US" sz="360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129111" y="4191000"/>
            <a:ext cx="30257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 hm = 100 m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129111" y="4800599"/>
            <a:ext cx="33478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 hm = 10 dam</a:t>
            </a:r>
          </a:p>
        </p:txBody>
      </p:sp>
      <p:pic>
        <p:nvPicPr>
          <p:cNvPr id="13" name="Content Placeholder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075" y="101600"/>
            <a:ext cx="822325" cy="8128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108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318"/>
    </mc:Choice>
    <mc:Fallback xmlns="">
      <p:transition spd="slow" advTm="185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1" grpId="1"/>
      <p:bldP spid="16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2" cy="6858000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03237" y="2078568"/>
            <a:ext cx="368776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  <a:tabLst>
                <a:tab pos="1549400" algn="l"/>
                <a:tab pos="1998663" algn="l"/>
              </a:tabLst>
            </a:pPr>
            <a:r>
              <a:rPr lang="en-US" altLang="en-US" sz="360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1 hm	=	…. </a:t>
            </a:r>
            <a:r>
              <a:rPr lang="en-US" altLang="en-US" sz="360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  <a:tabLst>
                <a:tab pos="1549400" algn="l"/>
                <a:tab pos="1998663" algn="l"/>
              </a:tabLst>
            </a:pPr>
            <a:r>
              <a:rPr lang="en-US" altLang="en-US" sz="360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1 dam	=	…. m</a:t>
            </a:r>
            <a:endParaRPr lang="en-US" altLang="en-US" sz="360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  <a:tabLst>
                <a:tab pos="1549400" algn="l"/>
                <a:tab pos="1998663" algn="l"/>
              </a:tabLst>
            </a:pPr>
            <a:r>
              <a:rPr lang="en-US" altLang="en-US" sz="360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1 hm	=	…. </a:t>
            </a:r>
            <a:r>
              <a:rPr lang="en-US" altLang="en-US" sz="360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dam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965700" y="2076451"/>
            <a:ext cx="36449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tabLst>
                <a:tab pos="1255713" algn="l"/>
                <a:tab pos="1658938" algn="l"/>
              </a:tabLst>
            </a:pPr>
            <a:r>
              <a:rPr lang="en-US" altLang="en-US" sz="360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1 m	=	…. </a:t>
            </a:r>
            <a:r>
              <a:rPr lang="en-US" altLang="en-US" sz="360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dm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tabLst>
                <a:tab pos="1255713" algn="l"/>
                <a:tab pos="1658938" algn="l"/>
              </a:tabLst>
            </a:pPr>
            <a:r>
              <a:rPr lang="en-US" altLang="en-US" sz="360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1 m	=	…. cm</a:t>
            </a:r>
            <a:endParaRPr lang="en-US" altLang="en-US" sz="360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tabLst>
                <a:tab pos="1255713" algn="l"/>
                <a:tab pos="1658938" algn="l"/>
              </a:tabLst>
            </a:pPr>
            <a:r>
              <a:rPr lang="en-US" altLang="en-US" sz="360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1 cm	=	…. </a:t>
            </a:r>
            <a:r>
              <a:rPr lang="en-US" altLang="en-US" sz="360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mm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399437" y="2249269"/>
            <a:ext cx="8771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100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560320" y="3087469"/>
            <a:ext cx="6400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10</a:t>
            </a:r>
            <a:r>
              <a:rPr lang="en-US" altLang="en-US" sz="360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endParaRPr lang="en-US" altLang="en-US" sz="3600">
              <a:solidFill>
                <a:srgbClr val="FF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560320" y="3890720"/>
            <a:ext cx="6400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10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675120" y="2249269"/>
            <a:ext cx="6400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10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551221" y="3087469"/>
            <a:ext cx="9925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100 </a:t>
            </a:r>
            <a:endParaRPr lang="en-US" altLang="en-US" sz="3600">
              <a:solidFill>
                <a:srgbClr val="FF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675120" y="3886200"/>
            <a:ext cx="6400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10</a:t>
            </a:r>
          </a:p>
        </p:txBody>
      </p:sp>
      <p:pic>
        <p:nvPicPr>
          <p:cNvPr id="17" name="Content Placeholder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075" y="76200"/>
            <a:ext cx="822325" cy="8128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52238" y="889000"/>
            <a:ext cx="1938562" cy="863599"/>
            <a:chOff x="1274125" y="508000"/>
            <a:chExt cx="1938562" cy="863599"/>
          </a:xfrm>
        </p:grpSpPr>
        <p:pic>
          <p:nvPicPr>
            <p:cNvPr id="23" name="Picture 8" descr="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125" y="508000"/>
              <a:ext cx="1938562" cy="863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1342500" y="508000"/>
              <a:ext cx="180181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000" b="1">
                  <a:solidFill>
                    <a:schemeClr val="bg1"/>
                  </a:solidFill>
                  <a:latin typeface="Times New Roman" pitchFamily="18" charset="0"/>
                  <a:ea typeface="SimSun" pitchFamily="2" charset="-122"/>
                  <a:cs typeface="Times New Roman" pitchFamily="18" charset="0"/>
                </a:rPr>
                <a:t>Bài 1</a:t>
              </a:r>
            </a:p>
          </p:txBody>
        </p:sp>
      </p:grp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133599" y="892314"/>
            <a:ext cx="19050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Số ?</a:t>
            </a:r>
            <a:endParaRPr lang="en-US" altLang="en-US" sz="4000" b="1">
              <a:solidFill>
                <a:srgbClr val="FF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273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16"/>
    </mc:Choice>
    <mc:Fallback xmlns="">
      <p:transition spd="slow" advTm="93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2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74125" y="127001"/>
            <a:ext cx="1938562" cy="863599"/>
            <a:chOff x="1274125" y="508000"/>
            <a:chExt cx="1938562" cy="863599"/>
          </a:xfrm>
        </p:grpSpPr>
        <p:pic>
          <p:nvPicPr>
            <p:cNvPr id="7" name="Picture 8" descr="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125" y="508000"/>
              <a:ext cx="1938562" cy="863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1342500" y="508000"/>
              <a:ext cx="180181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000" b="1">
                  <a:solidFill>
                    <a:schemeClr val="bg1"/>
                  </a:solidFill>
                  <a:latin typeface="Times New Roman" pitchFamily="18" charset="0"/>
                  <a:ea typeface="SimSun" pitchFamily="2" charset="-122"/>
                  <a:cs typeface="Times New Roman" pitchFamily="18" charset="0"/>
                </a:rPr>
                <a:t>Bài 2.</a:t>
              </a:r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00201" y="1223434"/>
            <a:ext cx="46481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a. 4 dam = ….. m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09800" y="2220147"/>
            <a:ext cx="6248400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Ø"/>
              <a:tabLst>
                <a:tab pos="1944688" algn="l"/>
              </a:tabLst>
            </a:pPr>
            <a:r>
              <a:rPr lang="en-US" altLang="en-US" sz="4400" b="1">
                <a:solidFill>
                  <a:srgbClr val="0000CC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Wingdings" pitchFamily="2" charset="2"/>
              </a:rPr>
              <a:t>Nhận xét: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  <a:tabLst>
                <a:tab pos="1828800" algn="l"/>
              </a:tabLst>
            </a:pPr>
            <a:r>
              <a:rPr lang="en-US" altLang="en-US" sz="4400" b="1">
                <a:solidFill>
                  <a:srgbClr val="0000CC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Wingdings" pitchFamily="2" charset="2"/>
              </a:rPr>
              <a:t>     4 dam </a:t>
            </a:r>
            <a:r>
              <a:rPr lang="en-US" altLang="en-US" sz="4400" b="1" smtClean="0">
                <a:solidFill>
                  <a:srgbClr val="0000CC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Wingdings" pitchFamily="2" charset="2"/>
              </a:rPr>
              <a:t>= </a:t>
            </a:r>
            <a:r>
              <a:rPr lang="en-US" altLang="en-US" sz="4400" b="1">
                <a:solidFill>
                  <a:srgbClr val="0000CC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Wingdings" pitchFamily="2" charset="2"/>
              </a:rPr>
              <a:t>1 dam </a:t>
            </a:r>
            <a:r>
              <a:rPr lang="en-US" altLang="en-US" sz="4400" b="1">
                <a:solidFill>
                  <a:srgbClr val="0000CC"/>
                </a:solidFill>
                <a:latin typeface="Calibri" panose="020F0502020204030204" pitchFamily="34" charset="0"/>
                <a:ea typeface="SimSun" pitchFamily="2" charset="-122"/>
                <a:cs typeface="Times New Roman" pitchFamily="18" charset="0"/>
                <a:sym typeface="Wingdings" pitchFamily="2" charset="2"/>
              </a:rPr>
              <a:t>x</a:t>
            </a:r>
            <a:r>
              <a:rPr lang="en-US" altLang="en-US" sz="4400" b="1">
                <a:solidFill>
                  <a:srgbClr val="0000CC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4400" b="1" smtClean="0">
                <a:solidFill>
                  <a:srgbClr val="0000CC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Wingdings" pitchFamily="2" charset="2"/>
              </a:rPr>
              <a:t>4</a:t>
            </a:r>
            <a:endParaRPr lang="en-US" altLang="en-US" sz="4400" b="1">
              <a:solidFill>
                <a:srgbClr val="0000CC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pic>
        <p:nvPicPr>
          <p:cNvPr id="9" name="Content Placeholder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075" y="101600"/>
            <a:ext cx="822325" cy="812800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286000" y="3891373"/>
            <a:ext cx="6248400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>
              <a:lnSpc>
                <a:spcPct val="120000"/>
              </a:lnSpc>
              <a:spcBef>
                <a:spcPct val="0"/>
              </a:spcBef>
              <a:buNone/>
              <a:tabLst>
                <a:tab pos="1944688" algn="l"/>
              </a:tabLst>
            </a:pPr>
            <a:r>
              <a:rPr lang="en-US" altLang="en-US" sz="4400" b="1" smtClean="0">
                <a:solidFill>
                  <a:srgbClr val="0000CC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Wingdings" pitchFamily="2" charset="2"/>
              </a:rPr>
              <a:t>                = 10 </a:t>
            </a:r>
            <a:r>
              <a:rPr lang="en-US" altLang="en-US" sz="4400" b="1">
                <a:solidFill>
                  <a:srgbClr val="0000CC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Wingdings" pitchFamily="2" charset="2"/>
              </a:rPr>
              <a:t>m  </a:t>
            </a:r>
            <a:r>
              <a:rPr lang="en-US" altLang="en-US" sz="4400" b="1" smtClean="0">
                <a:solidFill>
                  <a:srgbClr val="0000CC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4400" b="1" smtClean="0">
                <a:solidFill>
                  <a:srgbClr val="0000CC"/>
                </a:solidFill>
                <a:latin typeface="Calibri" panose="020F0502020204030204" pitchFamily="34" charset="0"/>
                <a:ea typeface="SimSun" pitchFamily="2" charset="-122"/>
                <a:cs typeface="Times New Roman" pitchFamily="18" charset="0"/>
                <a:sym typeface="Wingdings" pitchFamily="2" charset="2"/>
              </a:rPr>
              <a:t>x</a:t>
            </a:r>
            <a:r>
              <a:rPr lang="en-US" altLang="en-US" sz="4400" b="1" smtClean="0">
                <a:solidFill>
                  <a:srgbClr val="0000CC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4400" b="1">
                <a:solidFill>
                  <a:srgbClr val="0000CC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Wingdings" pitchFamily="2" charset="2"/>
              </a:rPr>
              <a:t>4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  <a:tabLst>
                <a:tab pos="2293938" algn="l"/>
              </a:tabLst>
            </a:pPr>
            <a:r>
              <a:rPr lang="en-US" altLang="en-US" sz="4400" b="1">
                <a:solidFill>
                  <a:srgbClr val="0000CC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Wingdings" pitchFamily="2" charset="2"/>
              </a:rPr>
              <a:t>                </a:t>
            </a:r>
            <a:r>
              <a:rPr lang="en-US" altLang="en-US" sz="4400" b="1" smtClean="0">
                <a:solidFill>
                  <a:srgbClr val="0000CC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Wingdings" pitchFamily="2" charset="2"/>
              </a:rPr>
              <a:t>	= 40 </a:t>
            </a:r>
            <a:r>
              <a:rPr lang="en-US" altLang="en-US" sz="4400" b="1">
                <a:solidFill>
                  <a:srgbClr val="0000CC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Wingdings" pitchFamily="2" charset="2"/>
              </a:rPr>
              <a:t>m</a:t>
            </a:r>
            <a:endParaRPr lang="en-US" altLang="en-US" sz="4400" b="1">
              <a:solidFill>
                <a:srgbClr val="0000CC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2338375"/>
      </p:ext>
    </p:extLst>
  </p:cSld>
  <p:clrMapOvr>
    <a:masterClrMapping/>
  </p:clrMapOvr>
  <p:transition spd="slow" advTm="57798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6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6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6" presetClass="emph" presetSubtype="0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6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6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" grpId="0"/>
      <p:bldP spid="3" grpId="0"/>
      <p:bldP spid="3" grpId="1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2" cy="6858000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1199203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3600" b="1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b. Viết </a:t>
            </a:r>
            <a:r>
              <a:rPr lang="en-US" altLang="en-US" sz="3600" b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số thích hợp vào chỗ chấm (theo mẫu):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35409" y="1866922"/>
            <a:ext cx="13040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Mẫu:</a:t>
            </a:r>
            <a:endParaRPr lang="en-US" altLang="en-US" sz="3600" b="1">
              <a:solidFill>
                <a:srgbClr val="FF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pic>
        <p:nvPicPr>
          <p:cNvPr id="18" name="Content Placeholder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075" y="101600"/>
            <a:ext cx="822325" cy="812800"/>
          </a:xfrm>
          <a:prstGeom prst="rect">
            <a:avLst/>
          </a:prstGeom>
        </p:spPr>
      </p:pic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969218"/>
              </p:ext>
            </p:extLst>
          </p:nvPr>
        </p:nvGraphicFramePr>
        <p:xfrm>
          <a:off x="838200" y="4236720"/>
          <a:ext cx="747776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3280"/>
                <a:gridCol w="711200"/>
                <a:gridCol w="3383280"/>
              </a:tblGrid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dam =</a:t>
                      </a:r>
                      <a:r>
                        <a:rPr lang="en-US" sz="3600" b="1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  <a:r>
                        <a:rPr lang="en-US" sz="36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smtClean="0">
                          <a:ln>
                            <a:solidFill>
                              <a:srgbClr val="FFFF99"/>
                            </a:solidFill>
                          </a:ln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36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hm = </a:t>
                      </a:r>
                      <a:r>
                        <a:rPr lang="en-US" sz="3600" b="1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  <a:r>
                        <a:rPr lang="en-US" sz="36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endParaRPr lang="en-US" sz="3600" b="1" smtClean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763585"/>
              </p:ext>
            </p:extLst>
          </p:nvPr>
        </p:nvGraphicFramePr>
        <p:xfrm>
          <a:off x="838200" y="2513253"/>
          <a:ext cx="747776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3280"/>
                <a:gridCol w="711200"/>
                <a:gridCol w="3383280"/>
              </a:tblGrid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dam =</a:t>
                      </a:r>
                      <a:r>
                        <a:rPr lang="en-US" sz="3600" b="1" baseline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  <a:r>
                        <a:rPr lang="en-US" sz="3600" b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smtClean="0">
                          <a:ln>
                            <a:solidFill>
                              <a:srgbClr val="FFFF99"/>
                            </a:solidFill>
                          </a:ln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3600" b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hm = </a:t>
                      </a:r>
                      <a:r>
                        <a:rPr lang="en-US" sz="3600" b="1" baseline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  <a:r>
                        <a:rPr lang="en-US" sz="3600" b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912058"/>
              </p:ext>
            </p:extLst>
          </p:nvPr>
        </p:nvGraphicFramePr>
        <p:xfrm>
          <a:off x="838200" y="3374987"/>
          <a:ext cx="747776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3280"/>
                <a:gridCol w="711200"/>
                <a:gridCol w="3383280"/>
              </a:tblGrid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dam =</a:t>
                      </a:r>
                      <a:r>
                        <a:rPr lang="en-US" sz="3600" b="1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  <a:r>
                        <a:rPr lang="en-US" sz="36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smtClean="0">
                          <a:ln>
                            <a:solidFill>
                              <a:srgbClr val="FFFF99"/>
                            </a:solidFill>
                          </a:ln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36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hm = </a:t>
                      </a:r>
                      <a:r>
                        <a:rPr lang="en-US" sz="3600" b="1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  <a:r>
                        <a:rPr lang="en-US" sz="36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667000" y="2514600"/>
            <a:ext cx="914400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40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629400" y="2514600"/>
            <a:ext cx="914400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800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667000" y="4228454"/>
            <a:ext cx="91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9</a:t>
            </a:r>
            <a:r>
              <a:rPr lang="en-US" altLang="en-US" sz="3600" b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0</a:t>
            </a:r>
            <a:endParaRPr lang="en-US" altLang="en-US" sz="3600" b="1">
              <a:solidFill>
                <a:srgbClr val="FF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667000" y="3352800"/>
            <a:ext cx="91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7</a:t>
            </a:r>
            <a:r>
              <a:rPr lang="en-US" altLang="en-US" sz="3600" b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0</a:t>
            </a:r>
            <a:endParaRPr lang="en-US" altLang="en-US" sz="3600" b="1">
              <a:solidFill>
                <a:srgbClr val="FF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629400" y="3352800"/>
            <a:ext cx="91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7</a:t>
            </a:r>
            <a:r>
              <a:rPr lang="en-US" altLang="en-US" sz="3600" b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00</a:t>
            </a:r>
            <a:endParaRPr lang="en-US" altLang="en-US" sz="3600" b="1">
              <a:solidFill>
                <a:srgbClr val="FF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629400" y="4228454"/>
            <a:ext cx="91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9</a:t>
            </a:r>
            <a:r>
              <a:rPr lang="en-US" altLang="en-US" sz="3600" b="1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00</a:t>
            </a:r>
            <a:endParaRPr lang="en-US" altLang="en-US" sz="3600" b="1">
              <a:solidFill>
                <a:srgbClr val="FF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274125" y="127001"/>
            <a:ext cx="1938562" cy="863599"/>
            <a:chOff x="1274125" y="508000"/>
            <a:chExt cx="1938562" cy="863599"/>
          </a:xfrm>
        </p:grpSpPr>
        <p:pic>
          <p:nvPicPr>
            <p:cNvPr id="28" name="Picture 8" descr="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125" y="508000"/>
              <a:ext cx="1938562" cy="863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/>
            <p:cNvSpPr txBox="1">
              <a:spLocks noChangeArrowheads="1"/>
            </p:cNvSpPr>
            <p:nvPr/>
          </p:nvSpPr>
          <p:spPr bwMode="auto">
            <a:xfrm>
              <a:off x="1342500" y="508000"/>
              <a:ext cx="180181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000" b="1">
                  <a:solidFill>
                    <a:schemeClr val="bg1"/>
                  </a:solidFill>
                  <a:latin typeface="Times New Roman" pitchFamily="18" charset="0"/>
                  <a:ea typeface="SimSun" pitchFamily="2" charset="-122"/>
                  <a:cs typeface="Times New Roman" pitchFamily="18" charset="0"/>
                </a:rPr>
                <a:t>Bài 2.</a:t>
              </a:r>
            </a:p>
          </p:txBody>
        </p:sp>
      </p:grpSp>
      <p:pic>
        <p:nvPicPr>
          <p:cNvPr id="48" name="Audio 4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3639573"/>
      </p:ext>
    </p:extLst>
  </p:cSld>
  <p:clrMapOvr>
    <a:masterClrMapping/>
  </p:clrMapOvr>
  <p:transition spd="slow" advTm="94806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10" grpId="0"/>
      <p:bldP spid="23" grpId="0"/>
      <p:bldP spid="21" grpId="0"/>
      <p:bldP spid="22" grpId="0"/>
      <p:bldP spid="12" grpId="0"/>
      <p:bldP spid="13" grpId="0"/>
      <p:bldP spid="15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11.4|3.3|3|3.5|2.7|4.3|2.5|3.3|5.7|4.5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3.4|15.6|4.5|4.1|19.8|3.6|24.2|37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6|37.6|5.2|4.6|5|5.6|5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5.6|6.4|6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4.9|0.9|14.3|7.7|2|24.1|5.6|7.5|7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6|3.1|4|4.1|2.9|3.6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.6|15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377</Words>
  <Application>Microsoft Office PowerPoint</Application>
  <PresentationFormat>On-screen Show (4:3)</PresentationFormat>
  <Paragraphs>89</Paragraphs>
  <Slides>13</Slides>
  <Notes>4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hãy chọn biểu tượng thể hiện mức độ yêu thích bài học của em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HADES</dc:creator>
  <cp:lastModifiedBy>HADES</cp:lastModifiedBy>
  <cp:revision>60</cp:revision>
  <dcterms:created xsi:type="dcterms:W3CDTF">2021-11-01T16:46:37Z</dcterms:created>
  <dcterms:modified xsi:type="dcterms:W3CDTF">2021-11-04T14:49:07Z</dcterms:modified>
</cp:coreProperties>
</file>